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17960" cy="20502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fr-FR" sz="5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5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5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>
          <a:xfrm>
            <a:off x="8472600" y="4663080"/>
            <a:ext cx="546120" cy="3909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rmAutofit fontScale="77500" lnSpcReduction="19999"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A0B47697-505C-4762-9ED9-63EC8563C3E4}" type="slidenum">
              <a: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&lt;numéro&gt;</a:t>
            </a:fld>
            <a:endParaRPr lang="fr-FR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7080" cy="2980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MAIN_POI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90320" y="450000"/>
            <a:ext cx="6365160" cy="40881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rm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fr-FR" sz="4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4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4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sldNum" idx="10"/>
          </p:nvPr>
        </p:nvSpPr>
        <p:spPr>
          <a:xfrm>
            <a:off x="8472600" y="4663080"/>
            <a:ext cx="546120" cy="3909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rmAutofit fontScale="77500" lnSpcReduction="19999"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DDFEE06-698D-4C92-95C5-86180E77B2E4}" type="slidenum">
              <a: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&lt;numéro&gt;</a:t>
            </a:fld>
            <a:endParaRPr lang="fr-FR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TITLE_AND_DESCRIPTION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36;p9"/>
          <p:cNvSpPr/>
          <p:nvPr/>
        </p:nvSpPr>
        <p:spPr>
          <a:xfrm>
            <a:off x="4572000" y="0"/>
            <a:ext cx="4569480" cy="5141160"/>
          </a:xfrm>
          <a:prstGeom prst="rect">
            <a:avLst/>
          </a:prstGeom>
          <a:solidFill>
            <a:schemeClr val="lt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91440" rIns="90000" bIns="91440" anchor="ctr">
            <a:no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  <a:ea typeface="Arial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265680" y="1233000"/>
            <a:ext cx="4042800" cy="14799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 fontScale="77500" lnSpcReduction="19999"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fr-FR" sz="4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4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4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939560" y="723960"/>
            <a:ext cx="3834360" cy="36925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rmAutofit fontScale="8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57200" indent="-34308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lvl="1" indent="-31752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31752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0" lvl="3" indent="-31752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0" lvl="4" indent="-31752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0" lvl="5" indent="-31752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200400" lvl="6" indent="-31752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sldNum" idx="11"/>
          </p:nvPr>
        </p:nvSpPr>
        <p:spPr>
          <a:xfrm>
            <a:off x="8472600" y="4663080"/>
            <a:ext cx="546120" cy="3909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rmAutofit fontScale="77500" lnSpcReduction="19999"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B4B0F3A-E57F-4AF9-AB2F-8D0B449F8D26}" type="slidenum">
              <a: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&lt;numéro&gt;</a:t>
            </a:fld>
            <a:endParaRPr lang="fr-FR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APTION_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body"/>
          </p:nvPr>
        </p:nvSpPr>
        <p:spPr>
          <a:xfrm>
            <a:off x="311760" y="4230720"/>
            <a:ext cx="5996160" cy="6026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rmAutofit fontScale="25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57200" indent="-2286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lvl="1" indent="-31752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31752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0" lvl="3" indent="-31752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0" lvl="4" indent="-31752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0" lvl="5" indent="-31752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200400" lvl="6" indent="-31752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sldNum" idx="12"/>
          </p:nvPr>
        </p:nvSpPr>
        <p:spPr>
          <a:xfrm>
            <a:off x="8472600" y="4663080"/>
            <a:ext cx="546120" cy="3909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rmAutofit fontScale="77500" lnSpcReduction="19999"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851F64B-15F9-4067-9AB2-FC9EF55187E6}" type="slidenum">
              <a: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&lt;numéro&gt;</a:t>
            </a:fld>
            <a:endParaRPr lang="fr-FR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tandard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17960" cy="20502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fr-FR" sz="5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5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5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8472600" y="4663080"/>
            <a:ext cx="546120" cy="3909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rmAutofit fontScale="77500" lnSpcReduction="19999"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E285BC1-7944-4F2C-BEAC-BA1AD6BD2481}" type="slidenum">
              <a: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&lt;numéro&gt;</a:t>
            </a:fld>
            <a:endParaRPr lang="fr-FR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7080" cy="2980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32000" indent="-32400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IG_NUMBER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 hasCustomPrompt="1"/>
          </p:nvPr>
        </p:nvSpPr>
        <p:spPr>
          <a:xfrm>
            <a:off x="311760" y="1106280"/>
            <a:ext cx="8517960" cy="19609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 lnSpcReduction="9999"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fr-FR" sz="120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20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xx%</a:t>
            </a:r>
            <a:endParaRPr lang="fr-FR" sz="120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11760" y="3152160"/>
            <a:ext cx="8517960" cy="12981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fontScale="400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57200" indent="-34308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lvl="1" indent="-31752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31752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0" lvl="3" indent="-31752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0" lvl="4" indent="-31752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0" lvl="5" indent="-31752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200400" lvl="6" indent="-31752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sldNum" idx="3"/>
          </p:nvPr>
        </p:nvSpPr>
        <p:spPr>
          <a:xfrm>
            <a:off x="8472600" y="4663080"/>
            <a:ext cx="546120" cy="3909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rmAutofit fontScale="77500" lnSpcReduction="19999"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CBC65BA-3B8D-418D-ABC7-567C82250D84}" type="slidenum">
              <a: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&lt;numéro&gt;</a:t>
            </a:fld>
            <a:endParaRPr lang="fr-FR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ldNum" idx="4"/>
          </p:nvPr>
        </p:nvSpPr>
        <p:spPr>
          <a:xfrm>
            <a:off x="8472600" y="4663080"/>
            <a:ext cx="546120" cy="3909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rmAutofit fontScale="77500" lnSpcReduction="19999"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876663E-64DA-48A3-B72B-C0E115C4CB54}" type="slidenum">
              <a: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&lt;numéro&gt;</a:t>
            </a:fld>
            <a:endParaRPr lang="fr-FR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HEADER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11760" y="2151000"/>
            <a:ext cx="8517960" cy="8391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rmAutofit fontScale="92500" lnSpcReduction="9999"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fr-FR" sz="36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3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ldNum" idx="5"/>
          </p:nvPr>
        </p:nvSpPr>
        <p:spPr>
          <a:xfrm>
            <a:off x="8472600" y="4663080"/>
            <a:ext cx="546120" cy="3909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rmAutofit fontScale="77500" lnSpcReduction="19999"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5218F1E-1CB0-4A6F-92A8-079F73A52A71}" type="slidenum">
              <a: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&lt;numéro&gt;</a:t>
            </a:fld>
            <a:endParaRPr lang="fr-FR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_AND_BOD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17960" cy="5702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lnSpcReduction="9999"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fr-FR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8517960" cy="341388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57200" indent="-34308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lvl="1" indent="-31752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31752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0" lvl="3" indent="-31752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0" lvl="4" indent="-31752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0" lvl="5" indent="-31752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200400" lvl="6" indent="-31752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sldNum" idx="6"/>
          </p:nvPr>
        </p:nvSpPr>
        <p:spPr>
          <a:xfrm>
            <a:off x="8472600" y="4663080"/>
            <a:ext cx="546120" cy="3909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rmAutofit fontScale="77500" lnSpcReduction="19999"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A8F50B8F-D087-4C0C-AD29-C2A3985C5192}" type="slidenum">
              <a: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&lt;numéro&gt;</a:t>
            </a:fld>
            <a:endParaRPr lang="fr-FR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_AND_TWO_COLUMNS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17960" cy="5702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lnSpcReduction="9999"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fr-FR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3997440" cy="341388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fontScale="92500" lnSpcReduction="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57200" indent="-31752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lvl="1" indent="-30492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30492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0" lvl="3" indent="-30492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0" lvl="4" indent="-30492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0" lvl="5" indent="-30492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200400" lvl="6" indent="-30492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832280" y="1152360"/>
            <a:ext cx="3997440" cy="341388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fontScale="92500" lnSpcReduction="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57200" indent="-31752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lvl="1" indent="-30492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30492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0" lvl="3" indent="-30492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0" lvl="4" indent="-30492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0" lvl="5" indent="-30492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200400" lvl="6" indent="-30492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sldNum" idx="7"/>
          </p:nvPr>
        </p:nvSpPr>
        <p:spPr>
          <a:xfrm>
            <a:off x="8472600" y="4663080"/>
            <a:ext cx="546120" cy="3909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rmAutofit fontScale="77500" lnSpcReduction="19999"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E9560238-DA92-452C-A4A1-878B0E83CEAB}" type="slidenum">
              <a: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&lt;numéro&gt;</a:t>
            </a:fld>
            <a:endParaRPr lang="fr-FR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_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17960" cy="5702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lnSpcReduction="9999"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fr-FR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sldNum" idx="8"/>
          </p:nvPr>
        </p:nvSpPr>
        <p:spPr>
          <a:xfrm>
            <a:off x="8472600" y="4663080"/>
            <a:ext cx="546120" cy="3909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rmAutofit fontScale="77500" lnSpcReduction="19999"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9D08518-16A7-4FA1-8060-A3A04728ADE0}" type="slidenum">
              <a: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&lt;numéro&gt;</a:t>
            </a:fld>
            <a:endParaRPr lang="fr-FR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NE_COLUMN_TEX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11760" y="555480"/>
            <a:ext cx="2805480" cy="7531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 fontScale="85000" lnSpcReduction="9999"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</a:tabLst>
              <a:defRPr lang="fr-FR" sz="2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texte-titre</a:t>
            </a:r>
            <a:endParaRPr lang="fr-F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11760" y="1389600"/>
            <a:ext cx="2805480" cy="31770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fontScale="32500" lnSpcReduction="19999"/>
          </a:bodyPr>
          <a:lstStyle>
            <a:lvl1pPr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1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fr-FR" sz="1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fr-FR" sz="1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457200" indent="-304920" algn="l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Cliquez pour éditer le format du plan de texte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14400" lvl="1" indent="-304920" algn="l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niveau de plan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371600" lvl="2" indent="-304920" algn="l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Troisième niveau de plan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828800" lvl="3" indent="-304920" algn="l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Quatrième niveau de plan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0" lvl="4" indent="-30492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Cinquième niveau de plan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743200" lvl="5" indent="-30492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Sixième niveau de plan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200400" lvl="6" indent="-304920" algn="l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Septième niveau de plan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sldNum" idx="9"/>
          </p:nvPr>
        </p:nvSpPr>
        <p:spPr>
          <a:xfrm>
            <a:off x="8472600" y="4663080"/>
            <a:ext cx="546120" cy="3909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rmAutofit fontScale="77500" lnSpcReduction="19999"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076F9EA-6758-4F30-81E6-458F470EB537}" type="slidenum">
              <a:rPr lang="fr" sz="100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&lt;numéro&gt;</a:t>
            </a:fld>
            <a:endParaRPr lang="fr-FR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https://frugalite.org/2026/03/25-04-24-au-1-05-24-ami-livre-outremer-de-la-collection-architecture-frugale/" TargetMode="External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subTitle"/>
          </p:nvPr>
        </p:nvSpPr>
        <p:spPr>
          <a:xfrm>
            <a:off x="137160" y="-41400"/>
            <a:ext cx="8231040" cy="50918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p>
            <a:pPr marL="216000" indent="0" algn="just">
              <a:lnSpc>
                <a:spcPct val="73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fr" sz="2400" b="1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FICHE TYPE PROJET </a:t>
            </a:r>
            <a:endParaRPr lang="fr-FR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algn="just">
              <a:lnSpc>
                <a:spcPct val="73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fr" sz="1300" b="1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Les opus de la collection sont composés de 4 rubriques, correspondant à 4 principes de la frugalité. </a:t>
            </a:r>
            <a:endParaRPr lang="fr-FR" sz="13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lvl="2" indent="-184320" algn="just">
              <a:lnSpc>
                <a:spcPct val="73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Times New Roman"/>
              <a:buChar char="•"/>
              <a:tabLst>
                <a:tab pos="0" algn="l"/>
              </a:tabLst>
            </a:pPr>
            <a:r>
              <a:rPr lang="fr" sz="1300" b="0" u="none" strike="noStrike">
                <a:solidFill>
                  <a:srgbClr val="FFBF00"/>
                </a:solidFill>
                <a:effectLst/>
                <a:uFillTx/>
                <a:latin typeface="Arial"/>
                <a:ea typeface="Arial"/>
              </a:rPr>
              <a:t>Frugalité en Sol</a:t>
            </a:r>
            <a:endParaRPr lang="fr-FR" sz="13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lvl="2" indent="-184320" algn="just">
              <a:lnSpc>
                <a:spcPct val="73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Times New Roman"/>
              <a:buChar char="•"/>
              <a:tabLst>
                <a:tab pos="0" algn="l"/>
              </a:tabLst>
            </a:pPr>
            <a:r>
              <a:rPr lang="fr" sz="1300" b="0" u="none" strike="noStrike">
                <a:solidFill>
                  <a:srgbClr val="73BA64"/>
                </a:solidFill>
                <a:effectLst/>
                <a:uFillTx/>
                <a:latin typeface="Arial"/>
                <a:ea typeface="Arial"/>
              </a:rPr>
              <a:t>Frugalité en Matériaux</a:t>
            </a:r>
            <a:endParaRPr lang="fr-FR" sz="13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lvl="2" indent="-184320" algn="just">
              <a:lnSpc>
                <a:spcPct val="73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Times New Roman"/>
              <a:buChar char="•"/>
              <a:tabLst>
                <a:tab pos="0" algn="l"/>
              </a:tabLst>
            </a:pPr>
            <a:r>
              <a:rPr lang="fr" sz="1300" b="0" u="none" strike="noStrike">
                <a:solidFill>
                  <a:srgbClr val="E6007E"/>
                </a:solidFill>
                <a:effectLst/>
                <a:uFillTx/>
                <a:latin typeface="Arial"/>
                <a:ea typeface="Arial"/>
              </a:rPr>
              <a:t>Frugalité en Énergie et en Confort</a:t>
            </a:r>
            <a:endParaRPr lang="fr-FR" sz="13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lvl="2" indent="-184320" algn="just">
              <a:lnSpc>
                <a:spcPct val="73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Times New Roman"/>
              <a:buChar char="•"/>
              <a:tabLst>
                <a:tab pos="0" algn="l"/>
              </a:tabLst>
            </a:pPr>
            <a:r>
              <a:rPr lang="fr" sz="1300" b="0" u="none" strike="noStrike">
                <a:solidFill>
                  <a:srgbClr val="3465A4"/>
                </a:solidFill>
                <a:effectLst/>
                <a:uFillTx/>
                <a:latin typeface="Arial"/>
                <a:ea typeface="Arial"/>
              </a:rPr>
              <a:t>Nouveaux processus</a:t>
            </a:r>
            <a:endParaRPr lang="fr-FR" sz="13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indent="0" algn="just">
              <a:lnSpc>
                <a:spcPct val="100000"/>
              </a:lnSpc>
              <a:spcBef>
                <a:spcPts val="1417"/>
              </a:spcBef>
              <a:buNone/>
              <a:tabLst>
                <a:tab pos="0" algn="l"/>
              </a:tabLst>
            </a:pPr>
            <a:r>
              <a:rPr lang="fr" sz="1300" b="0" u="sng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Instructions : </a:t>
            </a:r>
            <a:endParaRPr lang="fr-FR" sz="13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16000" indent="-2160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r" sz="1200" b="0" u="none" strike="noStrike">
                <a:solidFill>
                  <a:srgbClr val="3465A4"/>
                </a:solidFill>
                <a:effectLst/>
                <a:uFillTx/>
                <a:latin typeface="Arial"/>
                <a:ea typeface="Arial"/>
              </a:rPr>
              <a:t>Vous téléchargez la fiche type projet de votre choix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16000" indent="-2160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r" sz="1200" b="0" u="none" strike="noStrike">
                <a:solidFill>
                  <a:srgbClr val="3465A4"/>
                </a:solidFill>
                <a:effectLst/>
                <a:uFillTx/>
                <a:latin typeface="Arial"/>
                <a:ea typeface="Arial"/>
              </a:rPr>
              <a:t>Vous remplissez votre fiche </a:t>
            </a:r>
            <a:r>
              <a:rPr lang="fr" sz="1200" b="1" u="none" strike="noStrike">
                <a:solidFill>
                  <a:srgbClr val="3465A4"/>
                </a:solidFill>
                <a:effectLst/>
                <a:uFillTx/>
                <a:latin typeface="Arial"/>
                <a:ea typeface="Arial"/>
              </a:rPr>
              <a:t>(4 pages)</a:t>
            </a:r>
            <a:r>
              <a:rPr lang="fr" sz="1200" b="0" u="none" strike="noStrike">
                <a:solidFill>
                  <a:srgbClr val="3465A4"/>
                </a:solidFill>
                <a:effectLst/>
                <a:uFillTx/>
                <a:latin typeface="Arial"/>
                <a:ea typeface="Arial"/>
              </a:rPr>
              <a:t> qui correspond à la catégorie de votre projet.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16000" indent="-2160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r" sz="1200" b="0" u="none" strike="noStrike">
                <a:solidFill>
                  <a:srgbClr val="3465A4"/>
                </a:solidFill>
                <a:effectLst/>
                <a:uFillTx/>
                <a:latin typeface="Arial"/>
                <a:ea typeface="Arial"/>
              </a:rPr>
              <a:t>Vous supprimez toutes les autres pages y compris les pages d’instruction.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16000" indent="-2160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r" sz="1200" b="0" u="none" strike="noStrike">
                <a:solidFill>
                  <a:srgbClr val="3465A4"/>
                </a:solidFill>
                <a:effectLst/>
                <a:uFillTx/>
                <a:latin typeface="Arial"/>
                <a:ea typeface="Arial"/>
              </a:rPr>
              <a:t>Vous sauvegarder et nommez votre dossier :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16000" indent="-2160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r" sz="1200" b="0" u="none" strike="noStrike">
                <a:solidFill>
                  <a:srgbClr val="3465A4"/>
                </a:solidFill>
                <a:effectLst/>
                <a:uFillTx/>
                <a:latin typeface="Arial"/>
                <a:ea typeface="Arial"/>
              </a:rPr>
              <a:t>(nom du projet).(nom de la maîtrise d’oeuvre).(ville du projet).pptx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16000" indent="-2160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r" sz="1200" b="0" u="none" strike="noStrike">
                <a:solidFill>
                  <a:srgbClr val="3465A4"/>
                </a:solidFill>
                <a:effectLst/>
                <a:uFillTx/>
                <a:latin typeface="Arial"/>
                <a:ea typeface="Arial"/>
              </a:rPr>
              <a:t>Vous incluez ce powerpoint au dossier .ZIP de votre candidature (garder le format .pptx)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16000" indent="-2160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r" sz="1200" b="0" u="none" strike="noStrike">
                <a:solidFill>
                  <a:srgbClr val="3465A4"/>
                </a:solidFill>
                <a:effectLst/>
                <a:uFillTx/>
                <a:latin typeface="Arial"/>
                <a:ea typeface="Arial"/>
              </a:rPr>
              <a:t>Prévoir un document </a:t>
            </a:r>
            <a:r>
              <a:rPr lang="fr" sz="1200" b="1" u="none" strike="noStrike">
                <a:solidFill>
                  <a:srgbClr val="3465A4"/>
                </a:solidFill>
                <a:effectLst/>
                <a:uFillTx/>
                <a:latin typeface="Arial"/>
                <a:ea typeface="Arial"/>
              </a:rPr>
              <a:t>de 3 à 30 MO max et </a:t>
            </a:r>
            <a:r>
              <a:rPr lang="fr" sz="1200" b="1" u="none" strike="noStrike">
                <a:solidFill>
                  <a:srgbClr val="0097A7"/>
                </a:solidFill>
                <a:effectLst/>
                <a:uFillTx/>
                <a:latin typeface="Arial"/>
                <a:ea typeface="Arial"/>
                <a:hlinkClick r:id="rId1"/>
              </a:rPr>
              <a:t>le déposer via les liens sur cette page web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16000" indent="-216000" algn="just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fr" sz="1200" b="0" u="none" strike="noStrike">
                <a:solidFill>
                  <a:srgbClr val="3465A4"/>
                </a:solidFill>
                <a:effectLst/>
                <a:uFillTx/>
                <a:latin typeface="Arial"/>
                <a:ea typeface="Arial"/>
              </a:rPr>
              <a:t>MERCI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111;p20"/>
          <p:cNvSpPr/>
          <p:nvPr/>
        </p:nvSpPr>
        <p:spPr>
          <a:xfrm>
            <a:off x="249120" y="138240"/>
            <a:ext cx="8643960" cy="519480"/>
          </a:xfrm>
          <a:prstGeom prst="rect">
            <a:avLst/>
          </a:prstGeom>
          <a:solidFill>
            <a:srgbClr val="73BA6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2800" b="0" u="none" strike="noStrik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Projet n°x : </a:t>
            </a:r>
            <a:r>
              <a:rPr lang="fr" sz="28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(nom du projet) 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4" name="Google Shape;112;p20"/>
          <p:cNvSpPr/>
          <p:nvPr/>
        </p:nvSpPr>
        <p:spPr>
          <a:xfrm>
            <a:off x="306360" y="806400"/>
            <a:ext cx="33696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1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Présentation de plans ou coupes, si possible</a:t>
            </a:r>
            <a:r>
              <a:rPr lang="fr" sz="1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fr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	</a:t>
            </a:r>
            <a:endParaRPr lang="fr-FR" sz="9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117;p21"/>
          <p:cNvSpPr/>
          <p:nvPr/>
        </p:nvSpPr>
        <p:spPr>
          <a:xfrm>
            <a:off x="249120" y="138240"/>
            <a:ext cx="8643960" cy="519480"/>
          </a:xfrm>
          <a:prstGeom prst="rect">
            <a:avLst/>
          </a:prstGeom>
          <a:solidFill>
            <a:srgbClr val="73BA6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2800" b="0" u="none" strike="noStrike">
                <a:solidFill>
                  <a:schemeClr val="lt1"/>
                </a:solidFill>
                <a:effectLst/>
                <a:uFillTx/>
                <a:latin typeface="Arial"/>
                <a:ea typeface="Arial"/>
              </a:rPr>
              <a:t>Projet n°x : </a:t>
            </a:r>
            <a:r>
              <a:rPr lang="fr" sz="28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(nom du projet) 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6" name="Google Shape;118;p21"/>
          <p:cNvSpPr/>
          <p:nvPr/>
        </p:nvSpPr>
        <p:spPr>
          <a:xfrm>
            <a:off x="306360" y="806400"/>
            <a:ext cx="33696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1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Texte de présentation</a:t>
            </a:r>
            <a:r>
              <a:rPr lang="fr" sz="1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fr" sz="9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lang="fr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	</a:t>
            </a:r>
            <a:endParaRPr lang="fr-FR" sz="9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7" name="Google Shape;123;p22"/>
          <p:cNvCxnSpPr/>
          <p:nvPr/>
        </p:nvCxnSpPr>
        <p:spPr>
          <a:xfrm>
            <a:off x="1639800" y="88560"/>
            <a:ext cx="5760" cy="513720"/>
          </a:xfrm>
          <a:prstGeom prst="straightConnector1">
            <a:avLst/>
          </a:prstGeom>
          <a:ln w="28425">
            <a:solidFill>
              <a:srgbClr val="808080"/>
            </a:solidFill>
            <a:miter/>
          </a:ln>
        </p:spPr>
      </p:cxnSp>
      <p:sp>
        <p:nvSpPr>
          <p:cNvPr id="78" name="Google Shape;124;p22"/>
          <p:cNvSpPr/>
          <p:nvPr/>
        </p:nvSpPr>
        <p:spPr>
          <a:xfrm>
            <a:off x="1724040" y="657360"/>
            <a:ext cx="3442320" cy="36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800" b="0" u="none" strike="noStrike">
                <a:solidFill>
                  <a:srgbClr val="B2B2B2"/>
                </a:solidFill>
                <a:effectLst/>
                <a:uFillTx/>
                <a:latin typeface="Arial"/>
                <a:ea typeface="Arial"/>
              </a:rPr>
              <a:t>Ville : 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9" name="Google Shape;125;p22"/>
          <p:cNvSpPr/>
          <p:nvPr/>
        </p:nvSpPr>
        <p:spPr>
          <a:xfrm>
            <a:off x="179280" y="55440"/>
            <a:ext cx="1437480" cy="64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200" b="0" u="none" strike="noStrike">
                <a:solidFill>
                  <a:srgbClr val="E6007E"/>
                </a:solidFill>
                <a:effectLst/>
                <a:uFillTx/>
                <a:latin typeface="Arial"/>
                <a:ea typeface="Arial"/>
              </a:rPr>
              <a:t>FRUGALITÉ 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200" b="0" u="none" strike="noStrike">
                <a:solidFill>
                  <a:srgbClr val="E6007E"/>
                </a:solidFill>
                <a:effectLst/>
                <a:uFillTx/>
                <a:latin typeface="Arial"/>
                <a:ea typeface="Arial"/>
              </a:rPr>
              <a:t>EN  ÉNERGIE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200" b="0" u="none" strike="noStrike">
                <a:solidFill>
                  <a:srgbClr val="E6007E"/>
                </a:solidFill>
                <a:effectLst/>
                <a:uFillTx/>
                <a:latin typeface="Arial"/>
                <a:ea typeface="Arial"/>
              </a:rPr>
              <a:t>ET EN CONFORT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cxnSp>
        <p:nvCxnSpPr>
          <p:cNvPr id="80" name="Google Shape;126;p22"/>
          <p:cNvCxnSpPr/>
          <p:nvPr/>
        </p:nvCxnSpPr>
        <p:spPr>
          <a:xfrm>
            <a:off x="1639800" y="88560"/>
            <a:ext cx="5760" cy="513720"/>
          </a:xfrm>
          <a:prstGeom prst="straightConnector1">
            <a:avLst/>
          </a:prstGeom>
          <a:ln w="28425">
            <a:solidFill>
              <a:srgbClr val="808080"/>
            </a:solidFill>
            <a:miter/>
          </a:ln>
        </p:spPr>
      </p:cxnSp>
      <p:sp>
        <p:nvSpPr>
          <p:cNvPr id="81" name="Google Shape;127;p22"/>
          <p:cNvSpPr/>
          <p:nvPr/>
        </p:nvSpPr>
        <p:spPr>
          <a:xfrm>
            <a:off x="1724040" y="101520"/>
            <a:ext cx="7211160" cy="519480"/>
          </a:xfrm>
          <a:prstGeom prst="rect">
            <a:avLst/>
          </a:prstGeom>
          <a:solidFill>
            <a:srgbClr val="E6007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2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Projet n°x </a:t>
            </a:r>
            <a:r>
              <a:rPr lang="fr" sz="28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(nom du projet) </a:t>
            </a:r>
            <a:endParaRPr lang="fr-FR" sz="2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82" name="Google Shape;128;p22"/>
          <p:cNvSpPr/>
          <p:nvPr/>
        </p:nvSpPr>
        <p:spPr>
          <a:xfrm>
            <a:off x="5195880" y="657360"/>
            <a:ext cx="3442320" cy="36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800" b="0" u="none" strike="noStrike">
                <a:solidFill>
                  <a:srgbClr val="B2B2B2"/>
                </a:solidFill>
                <a:effectLst/>
                <a:uFillTx/>
                <a:latin typeface="Arial"/>
                <a:ea typeface="Arial"/>
              </a:rPr>
              <a:t>Département :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83" name="Google Shape;129;p22"/>
          <p:cNvSpPr/>
          <p:nvPr/>
        </p:nvSpPr>
        <p:spPr>
          <a:xfrm>
            <a:off x="3843000" y="1059120"/>
            <a:ext cx="5250600" cy="359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1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1 PHOTO EMBLÉMATIQUE DU PROJET</a:t>
            </a:r>
            <a:endParaRPr lang="fr-FR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fr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	</a:t>
            </a:r>
            <a:endParaRPr lang="fr-FR" sz="9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grpSp>
        <p:nvGrpSpPr>
          <p:cNvPr id="84" name="Google Shape;130;p22"/>
          <p:cNvGrpSpPr/>
          <p:nvPr/>
        </p:nvGrpSpPr>
        <p:grpSpPr>
          <a:xfrm>
            <a:off x="405360" y="1152000"/>
            <a:ext cx="2892240" cy="3643200"/>
            <a:chOff x="405360" y="1152000"/>
            <a:chExt cx="2892240" cy="3643200"/>
          </a:xfrm>
        </p:grpSpPr>
        <p:sp>
          <p:nvSpPr>
            <p:cNvPr id="85" name="Google Shape;131;p22"/>
            <p:cNvSpPr/>
            <p:nvPr/>
          </p:nvSpPr>
          <p:spPr>
            <a:xfrm>
              <a:off x="405360" y="1152000"/>
              <a:ext cx="2886120" cy="556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CATEGORIE : (</a:t>
              </a:r>
              <a:r>
                <a:rPr lang="fr" sz="1000" b="0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neuf ou réhabilitation ou neuf&amp;réhabilitation?</a:t>
              </a: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 )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NOM du PROGRAMME : 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4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spcBef>
                  <a:spcPts val="99"/>
                </a:spcBef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spcBef>
                  <a:spcPts val="99"/>
                </a:spcBef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MAÎTRISE D’OUVRAGE :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93000"/>
                </a:lnSpc>
                <a:tabLst>
                  <a:tab pos="0" algn="l"/>
                </a:tabLst>
              </a:pPr>
              <a:endParaRPr lang="fr-FR" sz="11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93000"/>
                </a:lnSpc>
                <a:tabLst>
                  <a:tab pos="0" algn="l"/>
                </a:tabLst>
              </a:pPr>
              <a:endParaRPr lang="fr-FR" sz="11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spcBef>
                  <a:spcPts val="99"/>
                </a:spcBef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MAÎTRISE D’ŒUVRE : </a:t>
              </a:r>
              <a:r>
                <a:rPr lang="fr" sz="1000" b="1" u="none" strike="noStrike">
                  <a:solidFill>
                    <a:srgbClr val="B2B2B2"/>
                  </a:solidFill>
                  <a:effectLst/>
                  <a:uFillTx/>
                  <a:latin typeface="Arial"/>
                  <a:ea typeface="Arial"/>
                </a:rPr>
                <a:t>(mandataire et l’équipe BET)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1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ENTREPRISES :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86" name="Google Shape;132;p22"/>
            <p:cNvSpPr/>
            <p:nvPr/>
          </p:nvSpPr>
          <p:spPr>
            <a:xfrm>
              <a:off x="411480" y="3886920"/>
              <a:ext cx="2886120" cy="90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E-mail de l’architecte :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LIVRAISON </a:t>
              </a:r>
              <a:r>
                <a:rPr lang="fr" sz="1000" b="0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  : 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SURFACE UTILE </a:t>
              </a:r>
              <a:r>
                <a:rPr lang="fr" sz="1000" b="0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 :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COÛT DES TRAVAUX :</a:t>
              </a:r>
              <a:r>
                <a:rPr lang="fr" sz="1000" b="0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 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</p:grpSp>
      <p:sp>
        <p:nvSpPr>
          <p:cNvPr id="87" name=""/>
          <p:cNvSpPr/>
          <p:nvPr/>
        </p:nvSpPr>
        <p:spPr>
          <a:xfrm>
            <a:off x="4115520" y="3887280"/>
            <a:ext cx="3496680" cy="54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</a:pPr>
            <a:r>
              <a:rPr lang="fr-FR" sz="13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Points emblématiques frugaux :</a:t>
            </a:r>
            <a:endParaRPr lang="fr-FR" sz="13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137;p23"/>
          <p:cNvSpPr/>
          <p:nvPr/>
        </p:nvSpPr>
        <p:spPr>
          <a:xfrm>
            <a:off x="249120" y="138240"/>
            <a:ext cx="8643960" cy="519480"/>
          </a:xfrm>
          <a:prstGeom prst="rect">
            <a:avLst/>
          </a:prstGeom>
          <a:solidFill>
            <a:srgbClr val="E6007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2800" b="0" u="none" strike="noStrik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Projet n°x </a:t>
            </a:r>
            <a:r>
              <a:rPr lang="fr" sz="28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(nom du projet) </a:t>
            </a:r>
            <a:endParaRPr lang="fr-FR" sz="2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89" name="Google Shape;138;p23"/>
          <p:cNvSpPr/>
          <p:nvPr/>
        </p:nvSpPr>
        <p:spPr>
          <a:xfrm>
            <a:off x="306360" y="806400"/>
            <a:ext cx="33696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1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AUTRES PHOTOS DU PROJET : 4 maximum</a:t>
            </a:r>
            <a:endParaRPr lang="fr-FR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fr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	</a:t>
            </a:r>
            <a:endParaRPr lang="fr-FR" sz="9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143;p24"/>
          <p:cNvSpPr/>
          <p:nvPr/>
        </p:nvSpPr>
        <p:spPr>
          <a:xfrm>
            <a:off x="249120" y="138240"/>
            <a:ext cx="8643960" cy="519480"/>
          </a:xfrm>
          <a:prstGeom prst="rect">
            <a:avLst/>
          </a:prstGeom>
          <a:solidFill>
            <a:srgbClr val="E6007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2800" b="0" u="none" strike="noStrik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Projet n°x </a:t>
            </a:r>
            <a:r>
              <a:rPr lang="fr" sz="28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(nom du projet) </a:t>
            </a:r>
            <a:endParaRPr lang="fr-FR" sz="2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91" name="Google Shape;144;p24"/>
          <p:cNvSpPr/>
          <p:nvPr/>
        </p:nvSpPr>
        <p:spPr>
          <a:xfrm>
            <a:off x="306360" y="806400"/>
            <a:ext cx="33696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1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Présentation de plans ou coupes, si possible</a:t>
            </a:r>
            <a:r>
              <a:rPr lang="fr" sz="1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fr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	</a:t>
            </a:r>
            <a:endParaRPr lang="fr-FR" sz="9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149;p25"/>
          <p:cNvSpPr/>
          <p:nvPr/>
        </p:nvSpPr>
        <p:spPr>
          <a:xfrm>
            <a:off x="249120" y="138240"/>
            <a:ext cx="8643960" cy="519480"/>
          </a:xfrm>
          <a:prstGeom prst="rect">
            <a:avLst/>
          </a:prstGeom>
          <a:solidFill>
            <a:srgbClr val="E6007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2800" b="0" u="none" strike="noStrik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Projet n°x </a:t>
            </a:r>
            <a:r>
              <a:rPr lang="fr" sz="28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(nom du projet) </a:t>
            </a:r>
            <a:endParaRPr lang="fr-FR" sz="2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93" name="Google Shape;150;p25"/>
          <p:cNvSpPr/>
          <p:nvPr/>
        </p:nvSpPr>
        <p:spPr>
          <a:xfrm>
            <a:off x="306360" y="806400"/>
            <a:ext cx="33696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1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Texte de présentation</a:t>
            </a:r>
            <a:r>
              <a:rPr lang="fr" sz="1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fr" sz="9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lang="fr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	</a:t>
            </a:r>
            <a:endParaRPr lang="fr-FR" sz="9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4" name="Google Shape;155;p26"/>
          <p:cNvCxnSpPr/>
          <p:nvPr/>
        </p:nvCxnSpPr>
        <p:spPr>
          <a:xfrm>
            <a:off x="1639800" y="88560"/>
            <a:ext cx="5760" cy="513720"/>
          </a:xfrm>
          <a:prstGeom prst="straightConnector1">
            <a:avLst/>
          </a:prstGeom>
          <a:ln w="28425">
            <a:solidFill>
              <a:srgbClr val="808080"/>
            </a:solidFill>
            <a:miter/>
          </a:ln>
        </p:spPr>
      </p:cxnSp>
      <p:sp>
        <p:nvSpPr>
          <p:cNvPr id="95" name="Google Shape;156;p26"/>
          <p:cNvSpPr/>
          <p:nvPr/>
        </p:nvSpPr>
        <p:spPr>
          <a:xfrm>
            <a:off x="1724040" y="657360"/>
            <a:ext cx="3442320" cy="36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800" b="0" u="none" strike="noStrike">
                <a:solidFill>
                  <a:srgbClr val="B2B2B2"/>
                </a:solidFill>
                <a:effectLst/>
                <a:uFillTx/>
                <a:latin typeface="Arial"/>
                <a:ea typeface="Arial"/>
              </a:rPr>
              <a:t>Ville : 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6" name="Google Shape;157;p26"/>
          <p:cNvSpPr/>
          <p:nvPr/>
        </p:nvSpPr>
        <p:spPr>
          <a:xfrm>
            <a:off x="179280" y="55440"/>
            <a:ext cx="143748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200" b="0" u="none" strike="noStrike">
                <a:solidFill>
                  <a:srgbClr val="3465A4"/>
                </a:solidFill>
                <a:effectLst/>
                <a:uFillTx/>
                <a:latin typeface="Arial"/>
                <a:ea typeface="Arial"/>
              </a:rPr>
              <a:t>NOUVEAUX PROCESSUS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cxnSp>
        <p:nvCxnSpPr>
          <p:cNvPr id="97" name="Google Shape;158;p26"/>
          <p:cNvCxnSpPr/>
          <p:nvPr/>
        </p:nvCxnSpPr>
        <p:spPr>
          <a:xfrm>
            <a:off x="1639800" y="88560"/>
            <a:ext cx="5760" cy="513720"/>
          </a:xfrm>
          <a:prstGeom prst="straightConnector1">
            <a:avLst/>
          </a:prstGeom>
          <a:ln w="28425">
            <a:solidFill>
              <a:srgbClr val="808080"/>
            </a:solidFill>
            <a:miter/>
          </a:ln>
        </p:spPr>
      </p:cxnSp>
      <p:sp>
        <p:nvSpPr>
          <p:cNvPr id="98" name="Google Shape;159;p26"/>
          <p:cNvSpPr/>
          <p:nvPr/>
        </p:nvSpPr>
        <p:spPr>
          <a:xfrm>
            <a:off x="1724040" y="101520"/>
            <a:ext cx="7211160" cy="519480"/>
          </a:xfrm>
          <a:prstGeom prst="rect">
            <a:avLst/>
          </a:prstGeom>
          <a:solidFill>
            <a:srgbClr val="3465A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2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Projet n°x </a:t>
            </a:r>
            <a:r>
              <a:rPr lang="fr" sz="28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(nom du projet) </a:t>
            </a:r>
            <a:endParaRPr lang="fr-FR" sz="2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99" name="Google Shape;160;p26"/>
          <p:cNvSpPr/>
          <p:nvPr/>
        </p:nvSpPr>
        <p:spPr>
          <a:xfrm>
            <a:off x="5195880" y="657360"/>
            <a:ext cx="3442320" cy="36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800" b="0" u="none" strike="noStrike">
                <a:solidFill>
                  <a:srgbClr val="B2B2B2"/>
                </a:solidFill>
                <a:effectLst/>
                <a:uFillTx/>
                <a:latin typeface="Arial"/>
                <a:ea typeface="Arial"/>
              </a:rPr>
              <a:t>Département :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0" name="Google Shape;161;p26"/>
          <p:cNvSpPr/>
          <p:nvPr/>
        </p:nvSpPr>
        <p:spPr>
          <a:xfrm>
            <a:off x="3843000" y="1059120"/>
            <a:ext cx="5250600" cy="359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1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1 PHOTO EMBLÉMATIQUE DU PROJET</a:t>
            </a:r>
            <a:endParaRPr lang="fr-FR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fr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	</a:t>
            </a:r>
            <a:endParaRPr lang="fr-FR" sz="9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grpSp>
        <p:nvGrpSpPr>
          <p:cNvPr id="101" name="Google Shape;162;p26"/>
          <p:cNvGrpSpPr/>
          <p:nvPr/>
        </p:nvGrpSpPr>
        <p:grpSpPr>
          <a:xfrm>
            <a:off x="405360" y="1152000"/>
            <a:ext cx="2892240" cy="3643200"/>
            <a:chOff x="405360" y="1152000"/>
            <a:chExt cx="2892240" cy="3643200"/>
          </a:xfrm>
        </p:grpSpPr>
        <p:sp>
          <p:nvSpPr>
            <p:cNvPr id="102" name="Google Shape;163;p26"/>
            <p:cNvSpPr/>
            <p:nvPr/>
          </p:nvSpPr>
          <p:spPr>
            <a:xfrm>
              <a:off x="405360" y="1152000"/>
              <a:ext cx="2886120" cy="556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CATEGORIE : (</a:t>
              </a:r>
              <a:r>
                <a:rPr lang="fr" sz="1000" b="0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neuf ou réhabilitation ou neuf&amp;réhabilitation?</a:t>
              </a: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 )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NOM du PROGRAMME : 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4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spcBef>
                  <a:spcPts val="99"/>
                </a:spcBef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spcBef>
                  <a:spcPts val="99"/>
                </a:spcBef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MAÎTRISE D’OUVRAGE :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93000"/>
                </a:lnSpc>
                <a:tabLst>
                  <a:tab pos="0" algn="l"/>
                </a:tabLst>
              </a:pPr>
              <a:endParaRPr lang="fr-FR" sz="11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93000"/>
                </a:lnSpc>
                <a:tabLst>
                  <a:tab pos="0" algn="l"/>
                </a:tabLst>
              </a:pPr>
              <a:endParaRPr lang="fr-FR" sz="11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spcBef>
                  <a:spcPts val="99"/>
                </a:spcBef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MAÎTRISE D’ŒUVRE :</a:t>
              </a:r>
              <a:r>
                <a:rPr lang="fr" sz="1000" b="1" u="none" strike="noStrike">
                  <a:solidFill>
                    <a:srgbClr val="B2B2B2"/>
                  </a:solidFill>
                  <a:effectLst/>
                  <a:uFillTx/>
                  <a:latin typeface="Arial"/>
                  <a:ea typeface="Arial"/>
                </a:rPr>
                <a:t>(mandataire et l’équipe BET)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1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ENTREPRISES :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E-mail de l’architecte :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103" name="Google Shape;164;p26"/>
            <p:cNvSpPr/>
            <p:nvPr/>
          </p:nvSpPr>
          <p:spPr>
            <a:xfrm>
              <a:off x="411480" y="4239000"/>
              <a:ext cx="2886120" cy="556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LIVRAISON </a:t>
              </a:r>
              <a:r>
                <a:rPr lang="fr" sz="1000" b="0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  : 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SURFACE UTILE </a:t>
              </a:r>
              <a:r>
                <a:rPr lang="fr" sz="1000" b="0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 :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COÛT DES TRAVAUX :</a:t>
              </a:r>
              <a:r>
                <a:rPr lang="fr" sz="1000" b="0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 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</p:grpSp>
      <p:sp>
        <p:nvSpPr>
          <p:cNvPr id="104" name=""/>
          <p:cNvSpPr/>
          <p:nvPr/>
        </p:nvSpPr>
        <p:spPr>
          <a:xfrm>
            <a:off x="4115520" y="3887280"/>
            <a:ext cx="3496680" cy="54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</a:pPr>
            <a:r>
              <a:rPr lang="fr-FR" sz="13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Points emblématiques frugaux :</a:t>
            </a:r>
            <a:endParaRPr lang="fr-FR" sz="13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69;p27"/>
          <p:cNvSpPr/>
          <p:nvPr/>
        </p:nvSpPr>
        <p:spPr>
          <a:xfrm>
            <a:off x="249120" y="138240"/>
            <a:ext cx="8643960" cy="519480"/>
          </a:xfrm>
          <a:prstGeom prst="rect">
            <a:avLst/>
          </a:prstGeom>
          <a:solidFill>
            <a:srgbClr val="3465A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2800" b="0" u="none" strike="noStrik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Projet n°x </a:t>
            </a:r>
            <a:r>
              <a:rPr lang="fr" sz="28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(nom du projet) </a:t>
            </a:r>
            <a:endParaRPr lang="fr-FR" sz="2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106" name="Google Shape;170;p27"/>
          <p:cNvSpPr/>
          <p:nvPr/>
        </p:nvSpPr>
        <p:spPr>
          <a:xfrm>
            <a:off x="306360" y="806400"/>
            <a:ext cx="33696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1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AUTRES PHOTOS DU PROJET : 4 maximum</a:t>
            </a:r>
            <a:endParaRPr lang="fr-FR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fr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	</a:t>
            </a:r>
            <a:endParaRPr lang="fr-FR" sz="9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75;p28"/>
          <p:cNvSpPr/>
          <p:nvPr/>
        </p:nvSpPr>
        <p:spPr>
          <a:xfrm>
            <a:off x="249120" y="138240"/>
            <a:ext cx="8643960" cy="519480"/>
          </a:xfrm>
          <a:prstGeom prst="rect">
            <a:avLst/>
          </a:prstGeom>
          <a:solidFill>
            <a:srgbClr val="3465A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2800" b="0" u="none" strike="noStrik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Projet n°x </a:t>
            </a:r>
            <a:r>
              <a:rPr lang="fr" sz="28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(nom du projet) </a:t>
            </a:r>
            <a:endParaRPr lang="fr-FR" sz="2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108" name="Google Shape;176;p28"/>
          <p:cNvSpPr/>
          <p:nvPr/>
        </p:nvSpPr>
        <p:spPr>
          <a:xfrm>
            <a:off x="306360" y="806400"/>
            <a:ext cx="33696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1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Présentation de plans ou coupes, si possible</a:t>
            </a:r>
            <a:r>
              <a:rPr lang="fr" sz="1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fr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	</a:t>
            </a:r>
            <a:endParaRPr lang="fr-FR" sz="9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81;p29"/>
          <p:cNvSpPr/>
          <p:nvPr/>
        </p:nvSpPr>
        <p:spPr>
          <a:xfrm>
            <a:off x="249120" y="138240"/>
            <a:ext cx="8643960" cy="519480"/>
          </a:xfrm>
          <a:prstGeom prst="rect">
            <a:avLst/>
          </a:prstGeom>
          <a:solidFill>
            <a:srgbClr val="3465A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2800" b="0" u="none" strike="noStrik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Projet n°x </a:t>
            </a:r>
            <a:r>
              <a:rPr lang="fr" sz="28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(nom du projet) </a:t>
            </a:r>
            <a:endParaRPr lang="fr-FR" sz="2800" b="0" u="none" strike="noStrike">
              <a:solidFill>
                <a:srgbClr val="FFFFFF"/>
              </a:solidFill>
              <a:effectLst/>
              <a:uFillTx/>
              <a:latin typeface="Calibri"/>
            </a:endParaRPr>
          </a:p>
        </p:txBody>
      </p:sp>
      <p:sp>
        <p:nvSpPr>
          <p:cNvPr id="110" name="Google Shape;182;p29"/>
          <p:cNvSpPr/>
          <p:nvPr/>
        </p:nvSpPr>
        <p:spPr>
          <a:xfrm>
            <a:off x="306360" y="806400"/>
            <a:ext cx="33696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1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Texte de présentation</a:t>
            </a:r>
            <a:r>
              <a:rPr lang="fr" sz="1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fr" sz="9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Calibri"/>
              </a:rPr>
              <a:t>	</a:t>
            </a:r>
            <a:r>
              <a:rPr lang="fr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	</a:t>
            </a:r>
            <a:endParaRPr lang="fr-FR" sz="9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-117360"/>
            <a:ext cx="8517960" cy="7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Exemples de fiche projet :</a:t>
            </a:r>
            <a:endParaRPr lang="fr-F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6" name=""/>
          <p:cNvPicPr/>
          <p:nvPr/>
        </p:nvPicPr>
        <p:blipFill>
          <a:blip r:embed="rId1"/>
          <a:stretch/>
        </p:blipFill>
        <p:spPr>
          <a:xfrm>
            <a:off x="457200" y="457200"/>
            <a:ext cx="1607040" cy="4236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" name=""/>
          <p:cNvPicPr/>
          <p:nvPr/>
        </p:nvPicPr>
        <p:blipFill>
          <a:blip r:embed="rId2"/>
          <a:stretch/>
        </p:blipFill>
        <p:spPr>
          <a:xfrm>
            <a:off x="2286000" y="457200"/>
            <a:ext cx="1607040" cy="4121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" name=""/>
          <p:cNvPicPr/>
          <p:nvPr/>
        </p:nvPicPr>
        <p:blipFill>
          <a:blip r:embed="rId3"/>
          <a:stretch/>
        </p:blipFill>
        <p:spPr>
          <a:xfrm>
            <a:off x="3886920" y="457200"/>
            <a:ext cx="1664280" cy="4188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" name=""/>
          <p:cNvPicPr/>
          <p:nvPr/>
        </p:nvPicPr>
        <p:blipFill>
          <a:blip r:embed="rId4"/>
          <a:stretch/>
        </p:blipFill>
        <p:spPr>
          <a:xfrm>
            <a:off x="5715720" y="457200"/>
            <a:ext cx="1559520" cy="4140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517960" cy="94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p>
            <a:pPr indent="0" algn="l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pos="0" algn="l"/>
              </a:tabLst>
            </a:pPr>
            <a:r>
              <a:rPr lang="fr-FR" sz="1400" b="1" u="none" strike="noStrike">
                <a:solidFill>
                  <a:srgbClr val="000000"/>
                </a:solidFill>
                <a:effectLst/>
                <a:uFillTx/>
                <a:latin typeface="Arial"/>
                <a:ea typeface="Noto Sans SC Regular"/>
              </a:rPr>
              <a:t>Guide de réponse </a:t>
            </a:r>
            <a:br>
              <a:rPr sz="1400"/>
            </a:br>
            <a:r>
              <a:rPr lang="fr-FR" sz="1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Noto Sans SC Regular"/>
              </a:rPr>
              <a:t>Vous pouvez présenter les spécificités du programme dans un bloc texte court en page 1. </a:t>
            </a:r>
            <a:br>
              <a:rPr sz="1200"/>
            </a:br>
            <a:r>
              <a:rPr lang="fr-FR" sz="1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Noto Sans SC Regular"/>
              </a:rPr>
              <a:t>Vous avez pour guide la liste ci-dessous et tous les principes des frugalités (sol, matériaux, énergies&amp;confort, nouveaux processus) </a:t>
            </a:r>
            <a:br>
              <a:rPr sz="1200"/>
            </a:br>
            <a:r>
              <a:rPr lang="fr-FR" sz="1200" b="0" u="none" strike="noStrike">
                <a:solidFill>
                  <a:srgbClr val="000000"/>
                </a:solidFill>
                <a:effectLst/>
                <a:uFillTx/>
                <a:latin typeface="Arial"/>
                <a:ea typeface="Noto Sans SC Regular"/>
              </a:rPr>
              <a:t>Vous pouvez présenter plus d’informations sur la page 4, dans la zone de texte libre.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228600" y="2057400"/>
            <a:ext cx="7375680" cy="274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32000" indent="-324000" algn="l">
              <a:lnSpc>
                <a:spcPct val="100000"/>
              </a:lnSpc>
              <a:spcBef>
                <a:spcPts val="624"/>
              </a:spcBef>
              <a:spcAft>
                <a:spcPts val="425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Implication d’acteurs locaux dans le projet comme  filières , des acteurs du territoire </a:t>
            </a:r>
            <a:endParaRPr lang="fr-FR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l">
              <a:lnSpc>
                <a:spcPct val="100000"/>
              </a:lnSpc>
              <a:spcBef>
                <a:spcPts val="624"/>
              </a:spcBef>
              <a:spcAft>
                <a:spcPts val="425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Produit local spécifique (algues, coquillage, bambou, ...) </a:t>
            </a:r>
            <a:endParaRPr lang="fr-FR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l">
              <a:lnSpc>
                <a:spcPct val="100000"/>
              </a:lnSpc>
              <a:spcBef>
                <a:spcPts val="624"/>
              </a:spcBef>
              <a:spcAft>
                <a:spcPts val="425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Réemploi et produits réemployés sur site ou en sourcing d’un autre chantier ….</a:t>
            </a:r>
            <a:endParaRPr lang="fr-FR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l">
              <a:lnSpc>
                <a:spcPct val="100000"/>
              </a:lnSpc>
              <a:spcBef>
                <a:spcPts val="624"/>
              </a:spcBef>
              <a:spcAft>
                <a:spcPts val="425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0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Précision sur Ventilation naturelle, solutions low tech employées, ….confort été hiver prévu ?</a:t>
            </a:r>
            <a:endParaRPr lang="fr-FR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l">
              <a:lnSpc>
                <a:spcPct val="100000"/>
              </a:lnSpc>
              <a:spcBef>
                <a:spcPts val="624"/>
              </a:spcBef>
              <a:spcAft>
                <a:spcPts val="425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0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Bardage : bois et son origine local (distance du chantier si vous avez l’information) </a:t>
            </a:r>
            <a:endParaRPr lang="fr-FR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l">
              <a:lnSpc>
                <a:spcPct val="100000"/>
              </a:lnSpc>
              <a:spcBef>
                <a:spcPts val="624"/>
              </a:spcBef>
              <a:spcAft>
                <a:spcPts val="425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0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Quelle Isolation ? : Panneau chanvre, lin, coton – Laine de bois </a:t>
            </a:r>
            <a:endParaRPr lang="fr-FR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l">
              <a:lnSpc>
                <a:spcPct val="100000"/>
              </a:lnSpc>
              <a:spcBef>
                <a:spcPts val="624"/>
              </a:spcBef>
              <a:spcAft>
                <a:spcPts val="425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0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Finitions intérieures ou extérieures: bois, enduits terre, chaux&amp;sable, chaux&amp;chanvre, caoutchouc naturel,, …..</a:t>
            </a:r>
            <a:endParaRPr lang="fr-FR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l">
              <a:lnSpc>
                <a:spcPct val="100000"/>
              </a:lnSpc>
              <a:spcBef>
                <a:spcPts val="624"/>
              </a:spcBef>
              <a:spcAft>
                <a:spcPts val="425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0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Chantier école ? chantier d’insertion ? chantier participatif ? chantier ouvert au public ou visites organisées pendant le chantier ? Permanence architecturale ? Visite de chantier à des étudiants et à des entreprises locales ?</a:t>
            </a:r>
            <a:endParaRPr lang="fr-FR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 algn="l">
              <a:lnSpc>
                <a:spcPct val="100000"/>
              </a:lnSpc>
              <a:spcBef>
                <a:spcPts val="624"/>
              </a:spcBef>
              <a:spcAft>
                <a:spcPts val="425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0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Savoir-faire locaux, artisanat d’Art</a:t>
            </a:r>
            <a:endParaRPr lang="fr-FR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228600" y="457200"/>
            <a:ext cx="6780240" cy="87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rmAutofit/>
          </a:bodyPr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fr-FR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fr-FR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Google Shape;59;p14"/>
          <p:cNvCxnSpPr/>
          <p:nvPr/>
        </p:nvCxnSpPr>
        <p:spPr>
          <a:xfrm>
            <a:off x="1639800" y="88560"/>
            <a:ext cx="5760" cy="513720"/>
          </a:xfrm>
          <a:prstGeom prst="straightConnector1">
            <a:avLst/>
          </a:prstGeom>
          <a:ln w="28425">
            <a:solidFill>
              <a:srgbClr val="808080"/>
            </a:solidFill>
            <a:miter/>
          </a:ln>
        </p:spPr>
      </p:cxnSp>
      <p:sp>
        <p:nvSpPr>
          <p:cNvPr id="44" name="Google Shape;60;p14"/>
          <p:cNvSpPr/>
          <p:nvPr/>
        </p:nvSpPr>
        <p:spPr>
          <a:xfrm>
            <a:off x="1724040" y="657360"/>
            <a:ext cx="3442320" cy="36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800" b="0" u="none" strike="noStrike">
                <a:solidFill>
                  <a:srgbClr val="B2B2B2"/>
                </a:solidFill>
                <a:effectLst/>
                <a:uFillTx/>
                <a:latin typeface="Arial"/>
                <a:ea typeface="Arial"/>
              </a:rPr>
              <a:t>VILLE :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5" name="Google Shape;61;p14"/>
          <p:cNvSpPr/>
          <p:nvPr/>
        </p:nvSpPr>
        <p:spPr>
          <a:xfrm>
            <a:off x="179280" y="55440"/>
            <a:ext cx="143748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200" b="0" u="none" strike="noStrike">
                <a:solidFill>
                  <a:srgbClr val="FFC000"/>
                </a:solidFill>
                <a:effectLst/>
                <a:uFillTx/>
                <a:latin typeface="Arial"/>
                <a:ea typeface="Arial"/>
              </a:rPr>
              <a:t>FRUGALITÉ 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200" b="0" u="none" strike="noStrike">
                <a:solidFill>
                  <a:srgbClr val="FFC000"/>
                </a:solidFill>
                <a:effectLst/>
                <a:uFillTx/>
                <a:latin typeface="Arial"/>
                <a:ea typeface="Arial"/>
              </a:rPr>
              <a:t>EN  SOL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cxnSp>
        <p:nvCxnSpPr>
          <p:cNvPr id="46" name="Google Shape;62;p14"/>
          <p:cNvCxnSpPr/>
          <p:nvPr/>
        </p:nvCxnSpPr>
        <p:spPr>
          <a:xfrm>
            <a:off x="1639800" y="88560"/>
            <a:ext cx="5760" cy="513720"/>
          </a:xfrm>
          <a:prstGeom prst="straightConnector1">
            <a:avLst/>
          </a:prstGeom>
          <a:ln w="28425">
            <a:solidFill>
              <a:srgbClr val="808080"/>
            </a:solidFill>
            <a:miter/>
          </a:ln>
        </p:spPr>
      </p:cxnSp>
      <p:sp>
        <p:nvSpPr>
          <p:cNvPr id="47" name="Google Shape;63;p14"/>
          <p:cNvSpPr/>
          <p:nvPr/>
        </p:nvSpPr>
        <p:spPr>
          <a:xfrm>
            <a:off x="1724040" y="101520"/>
            <a:ext cx="7211160" cy="519480"/>
          </a:xfrm>
          <a:prstGeom prst="rect">
            <a:avLst/>
          </a:prstGeom>
          <a:solidFill>
            <a:srgbClr val="FFC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2800" b="0" u="none" strike="noStrike">
                <a:solidFill>
                  <a:schemeClr val="lt1"/>
                </a:solidFill>
                <a:effectLst/>
                <a:uFillTx/>
                <a:latin typeface="Arial"/>
                <a:ea typeface="Arial"/>
              </a:rPr>
              <a:t>Projet n°x </a:t>
            </a:r>
            <a:r>
              <a:rPr lang="fr" sz="28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(nom du projet)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8" name="Google Shape;64;p14"/>
          <p:cNvSpPr/>
          <p:nvPr/>
        </p:nvSpPr>
        <p:spPr>
          <a:xfrm>
            <a:off x="5195880" y="657360"/>
            <a:ext cx="3442320" cy="36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800" b="0" u="none" strike="noStrike">
                <a:solidFill>
                  <a:srgbClr val="B2B2B2"/>
                </a:solidFill>
                <a:effectLst/>
                <a:uFillTx/>
                <a:latin typeface="Arial"/>
                <a:ea typeface="Arial"/>
              </a:rPr>
              <a:t>Département :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9" name="Google Shape;65;p14"/>
          <p:cNvSpPr/>
          <p:nvPr/>
        </p:nvSpPr>
        <p:spPr>
          <a:xfrm>
            <a:off x="3843000" y="1059120"/>
            <a:ext cx="5250600" cy="359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1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1 PHOTO EMBLÉMATIQUE DU PROJET</a:t>
            </a:r>
            <a:endParaRPr lang="fr-FR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fr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	</a:t>
            </a:r>
            <a:endParaRPr lang="fr-FR" sz="9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grpSp>
        <p:nvGrpSpPr>
          <p:cNvPr id="50" name="Google Shape;66;p14"/>
          <p:cNvGrpSpPr/>
          <p:nvPr/>
        </p:nvGrpSpPr>
        <p:grpSpPr>
          <a:xfrm>
            <a:off x="228600" y="1152000"/>
            <a:ext cx="3427560" cy="3643200"/>
            <a:chOff x="228600" y="1152000"/>
            <a:chExt cx="3427560" cy="3643200"/>
          </a:xfrm>
        </p:grpSpPr>
        <p:sp>
          <p:nvSpPr>
            <p:cNvPr id="51" name="Google Shape;67;p14"/>
            <p:cNvSpPr/>
            <p:nvPr/>
          </p:nvSpPr>
          <p:spPr>
            <a:xfrm>
              <a:off x="228600" y="1152000"/>
              <a:ext cx="3420360" cy="556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CATEGORIE : (</a:t>
              </a:r>
              <a:r>
                <a:rPr lang="fr" sz="1000" b="0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neuf ou réhabilitation ou neuf&amp;réhabilitation?)</a:t>
              </a: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 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NOM du PROGRAMME : 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4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spcBef>
                  <a:spcPts val="99"/>
                </a:spcBef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spcBef>
                  <a:spcPts val="99"/>
                </a:spcBef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MAÎTRISE D’OUVRAGE :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93000"/>
                </a:lnSpc>
                <a:tabLst>
                  <a:tab pos="0" algn="l"/>
                </a:tabLst>
              </a:pPr>
              <a:endParaRPr lang="fr-FR" sz="11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93000"/>
                </a:lnSpc>
                <a:tabLst>
                  <a:tab pos="0" algn="l"/>
                </a:tabLst>
              </a:pPr>
              <a:endParaRPr lang="fr-FR" sz="11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spcBef>
                  <a:spcPts val="99"/>
                </a:spcBef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MAÎTRISE D’ŒUVRE : </a:t>
              </a:r>
              <a:r>
                <a:rPr lang="fr" sz="1000" b="1" u="none" strike="noStrike">
                  <a:solidFill>
                    <a:srgbClr val="B2B2B2"/>
                  </a:solidFill>
                  <a:effectLst/>
                  <a:uFillTx/>
                  <a:latin typeface="Arial"/>
                  <a:ea typeface="Arial"/>
                </a:rPr>
                <a:t>(mandataire et l’équipe BET)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1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ENTREPRISES :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52" name="Google Shape;68;p14"/>
            <p:cNvSpPr/>
            <p:nvPr/>
          </p:nvSpPr>
          <p:spPr>
            <a:xfrm>
              <a:off x="235800" y="4239000"/>
              <a:ext cx="3420360" cy="556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E-mail de l’architecte :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LIVRAISON </a:t>
              </a:r>
              <a:r>
                <a:rPr lang="fr" sz="1000" b="0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  : 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SURFACE UTILE </a:t>
              </a:r>
              <a:r>
                <a:rPr lang="fr" sz="1000" b="0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 :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COÛT DES TRAVAUX :</a:t>
              </a:r>
              <a:r>
                <a:rPr lang="fr" sz="1000" b="0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 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</p:grpSp>
      <p:sp>
        <p:nvSpPr>
          <p:cNvPr id="53" name=""/>
          <p:cNvSpPr/>
          <p:nvPr/>
        </p:nvSpPr>
        <p:spPr>
          <a:xfrm>
            <a:off x="4115520" y="3886920"/>
            <a:ext cx="3496680" cy="54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</a:pPr>
            <a:r>
              <a:rPr lang="fr-FR" sz="13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Points emblématiques frugaux :</a:t>
            </a:r>
            <a:endParaRPr lang="fr-FR" sz="13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73;p15"/>
          <p:cNvSpPr/>
          <p:nvPr/>
        </p:nvSpPr>
        <p:spPr>
          <a:xfrm>
            <a:off x="249120" y="138240"/>
            <a:ext cx="8643960" cy="519480"/>
          </a:xfrm>
          <a:prstGeom prst="rect">
            <a:avLst/>
          </a:prstGeom>
          <a:solidFill>
            <a:srgbClr val="FFC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2800" b="0" u="none" strike="noStrik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Projet n°x </a:t>
            </a:r>
            <a:r>
              <a:rPr lang="fr" sz="28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(nom du projet) 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5" name="Google Shape;74;p15"/>
          <p:cNvSpPr/>
          <p:nvPr/>
        </p:nvSpPr>
        <p:spPr>
          <a:xfrm>
            <a:off x="306360" y="806400"/>
            <a:ext cx="33696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1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AUTRES PHOTOS DU PROJET : 4 maximum</a:t>
            </a:r>
            <a:endParaRPr lang="fr-FR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fr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	</a:t>
            </a:r>
            <a:endParaRPr lang="fr-FR" sz="9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79;p16"/>
          <p:cNvSpPr/>
          <p:nvPr/>
        </p:nvSpPr>
        <p:spPr>
          <a:xfrm>
            <a:off x="249120" y="138240"/>
            <a:ext cx="8643960" cy="519480"/>
          </a:xfrm>
          <a:prstGeom prst="rect">
            <a:avLst/>
          </a:prstGeom>
          <a:solidFill>
            <a:srgbClr val="FFC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2800" b="0" u="none" strike="noStrik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Projet n°x </a:t>
            </a:r>
            <a:r>
              <a:rPr lang="fr" sz="28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(nom du projet) 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7" name="Google Shape;80;p16"/>
          <p:cNvSpPr/>
          <p:nvPr/>
        </p:nvSpPr>
        <p:spPr>
          <a:xfrm>
            <a:off x="306360" y="806400"/>
            <a:ext cx="33696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1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Présentation de plans ou coupes, si possible</a:t>
            </a:r>
            <a:r>
              <a:rPr lang="fr" sz="1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fr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	</a:t>
            </a:r>
            <a:endParaRPr lang="fr-FR" sz="9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85;p17"/>
          <p:cNvSpPr/>
          <p:nvPr/>
        </p:nvSpPr>
        <p:spPr>
          <a:xfrm>
            <a:off x="249120" y="138240"/>
            <a:ext cx="8643960" cy="519480"/>
          </a:xfrm>
          <a:prstGeom prst="rect">
            <a:avLst/>
          </a:prstGeom>
          <a:solidFill>
            <a:srgbClr val="FFC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2800" b="0" u="none" strike="noStrik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Projet n°x </a:t>
            </a:r>
            <a:r>
              <a:rPr lang="fr" sz="28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(nom du projet) 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9" name="Google Shape;86;p17"/>
          <p:cNvSpPr/>
          <p:nvPr/>
        </p:nvSpPr>
        <p:spPr>
          <a:xfrm>
            <a:off x="306360" y="806400"/>
            <a:ext cx="33696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1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Texte de présentation</a:t>
            </a:r>
            <a:r>
              <a:rPr lang="fr" sz="1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fr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	</a:t>
            </a:r>
            <a:endParaRPr lang="fr-FR" sz="9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" name="Google Shape;91;p18"/>
          <p:cNvCxnSpPr/>
          <p:nvPr/>
        </p:nvCxnSpPr>
        <p:spPr>
          <a:xfrm>
            <a:off x="1639800" y="88560"/>
            <a:ext cx="5760" cy="513720"/>
          </a:xfrm>
          <a:prstGeom prst="straightConnector1">
            <a:avLst/>
          </a:prstGeom>
          <a:ln w="28425">
            <a:solidFill>
              <a:srgbClr val="808080"/>
            </a:solidFill>
            <a:miter/>
          </a:ln>
        </p:spPr>
      </p:cxnSp>
      <p:sp>
        <p:nvSpPr>
          <p:cNvPr id="61" name="Google Shape;92;p18"/>
          <p:cNvSpPr/>
          <p:nvPr/>
        </p:nvSpPr>
        <p:spPr>
          <a:xfrm>
            <a:off x="179280" y="55440"/>
            <a:ext cx="143748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200" b="0" u="none" strike="noStrike">
                <a:solidFill>
                  <a:srgbClr val="73BA64"/>
                </a:solidFill>
                <a:effectLst/>
                <a:uFillTx/>
                <a:latin typeface="Arial"/>
                <a:ea typeface="Arial"/>
              </a:rPr>
              <a:t>FRUGALITÉ 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200" b="0" u="none" strike="noStrike">
                <a:solidFill>
                  <a:srgbClr val="73BA64"/>
                </a:solidFill>
                <a:effectLst/>
                <a:uFillTx/>
                <a:latin typeface="Arial"/>
                <a:ea typeface="Arial"/>
              </a:rPr>
              <a:t>EN  MATÉRIAUX</a:t>
            </a:r>
            <a:endParaRPr lang="fr-FR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cxnSp>
        <p:nvCxnSpPr>
          <p:cNvPr id="62" name="Google Shape;93;p18"/>
          <p:cNvCxnSpPr/>
          <p:nvPr/>
        </p:nvCxnSpPr>
        <p:spPr>
          <a:xfrm>
            <a:off x="1639800" y="88560"/>
            <a:ext cx="5760" cy="513720"/>
          </a:xfrm>
          <a:prstGeom prst="straightConnector1">
            <a:avLst/>
          </a:prstGeom>
          <a:ln w="28425">
            <a:solidFill>
              <a:srgbClr val="808080"/>
            </a:solidFill>
            <a:miter/>
          </a:ln>
        </p:spPr>
      </p:cxnSp>
      <p:sp>
        <p:nvSpPr>
          <p:cNvPr id="63" name="Google Shape;94;p18"/>
          <p:cNvSpPr/>
          <p:nvPr/>
        </p:nvSpPr>
        <p:spPr>
          <a:xfrm>
            <a:off x="1724040" y="101520"/>
            <a:ext cx="7211160" cy="519480"/>
          </a:xfrm>
          <a:prstGeom prst="rect">
            <a:avLst/>
          </a:prstGeom>
          <a:solidFill>
            <a:srgbClr val="73BA6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2800" b="0" u="none" strike="noStrike">
                <a:solidFill>
                  <a:schemeClr val="lt1"/>
                </a:solidFill>
                <a:effectLst/>
                <a:uFillTx/>
                <a:latin typeface="Arial"/>
                <a:ea typeface="Arial"/>
              </a:rPr>
              <a:t>Projet n°x : </a:t>
            </a:r>
            <a:r>
              <a:rPr lang="fr" sz="28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(nom du projet) 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4" name="Google Shape;95;p18"/>
          <p:cNvSpPr/>
          <p:nvPr/>
        </p:nvSpPr>
        <p:spPr>
          <a:xfrm>
            <a:off x="1724040" y="657360"/>
            <a:ext cx="3442320" cy="36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800" b="0" u="none" strike="noStrike">
                <a:solidFill>
                  <a:srgbClr val="B2B2B2"/>
                </a:solidFill>
                <a:effectLst/>
                <a:uFillTx/>
                <a:latin typeface="Arial"/>
                <a:ea typeface="Arial"/>
              </a:rPr>
              <a:t>Ville : 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5" name="Google Shape;96;p18"/>
          <p:cNvSpPr/>
          <p:nvPr/>
        </p:nvSpPr>
        <p:spPr>
          <a:xfrm>
            <a:off x="5195880" y="657360"/>
            <a:ext cx="3442320" cy="36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800" b="0" u="none" strike="noStrike">
                <a:solidFill>
                  <a:srgbClr val="B2B2B2"/>
                </a:solidFill>
                <a:effectLst/>
                <a:uFillTx/>
                <a:latin typeface="Arial"/>
                <a:ea typeface="Arial"/>
              </a:rPr>
              <a:t>Département :</a:t>
            </a:r>
            <a:endParaRPr lang="fr-FR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6" name="Google Shape;97;p18"/>
          <p:cNvSpPr/>
          <p:nvPr/>
        </p:nvSpPr>
        <p:spPr>
          <a:xfrm>
            <a:off x="3843000" y="1059120"/>
            <a:ext cx="5250600" cy="359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1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1 PHOTO EMBLÉMATIQUE DU PROJET</a:t>
            </a:r>
            <a:endParaRPr lang="fr-FR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fr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	</a:t>
            </a:r>
            <a:endParaRPr lang="fr-FR" sz="9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grpSp>
        <p:nvGrpSpPr>
          <p:cNvPr id="67" name="Google Shape;98;p18"/>
          <p:cNvGrpSpPr/>
          <p:nvPr/>
        </p:nvGrpSpPr>
        <p:grpSpPr>
          <a:xfrm>
            <a:off x="405360" y="1152000"/>
            <a:ext cx="2892240" cy="3643200"/>
            <a:chOff x="405360" y="1152000"/>
            <a:chExt cx="2892240" cy="3643200"/>
          </a:xfrm>
        </p:grpSpPr>
        <p:sp>
          <p:nvSpPr>
            <p:cNvPr id="68" name="Google Shape;99;p18"/>
            <p:cNvSpPr/>
            <p:nvPr/>
          </p:nvSpPr>
          <p:spPr>
            <a:xfrm>
              <a:off x="405360" y="1152000"/>
              <a:ext cx="2886120" cy="556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CATEGORIE : (</a:t>
              </a:r>
              <a:r>
                <a:rPr lang="fr" sz="1000" b="0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neuf ou réhabilitation ou neuf&amp;réhabilitation?</a:t>
              </a: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 )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NOM du PROGRAMME : 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4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spcBef>
                  <a:spcPts val="99"/>
                </a:spcBef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spcBef>
                  <a:spcPts val="99"/>
                </a:spcBef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MAÎTRISE D’OUVRAGE :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93000"/>
                </a:lnSpc>
                <a:tabLst>
                  <a:tab pos="0" algn="l"/>
                </a:tabLst>
              </a:pPr>
              <a:endParaRPr lang="fr-FR" sz="11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93000"/>
                </a:lnSpc>
                <a:tabLst>
                  <a:tab pos="0" algn="l"/>
                </a:tabLst>
              </a:pPr>
              <a:endParaRPr lang="fr-FR" sz="11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spcBef>
                  <a:spcPts val="99"/>
                </a:spcBef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MAÎTRISE D’ŒUVRE : </a:t>
              </a:r>
              <a:r>
                <a:rPr lang="fr" sz="1000" b="1" u="none" strike="noStrike">
                  <a:solidFill>
                    <a:srgbClr val="B2B2B2"/>
                  </a:solidFill>
                  <a:effectLst/>
                  <a:uFillTx/>
                  <a:latin typeface="Arial"/>
                  <a:ea typeface="Arial"/>
                </a:rPr>
                <a:t>(mandataire et l’équipe BET)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1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ENTREPRISES :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69" name="Google Shape;100;p18"/>
            <p:cNvSpPr/>
            <p:nvPr/>
          </p:nvSpPr>
          <p:spPr>
            <a:xfrm>
              <a:off x="411480" y="4239000"/>
              <a:ext cx="2886120" cy="556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tIns="0" rIns="0" bIns="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E-mail de l’architecte :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LIVRAISON </a:t>
              </a:r>
              <a:r>
                <a:rPr lang="fr" sz="1000" b="0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  : 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SURFACE UTILE </a:t>
              </a:r>
              <a:r>
                <a:rPr lang="fr" sz="1000" b="0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 :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fr" sz="1000" b="1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COÛT DES TRAVAUX :</a:t>
              </a:r>
              <a:r>
                <a:rPr lang="fr" sz="1000" b="0" u="none" strike="noStrike">
                  <a:solidFill>
                    <a:schemeClr val="dk2"/>
                  </a:solidFill>
                  <a:effectLst/>
                  <a:uFillTx/>
                  <a:latin typeface="Arial"/>
                  <a:ea typeface="Arial"/>
                </a:rPr>
                <a:t> </a:t>
              </a:r>
              <a:endParaRPr lang="fr-FR" sz="1000" b="0" u="none" strike="noStrike">
                <a:solidFill>
                  <a:srgbClr val="000000"/>
                </a:solidFill>
                <a:effectLst/>
                <a:uFillTx/>
                <a:latin typeface="Calibri"/>
              </a:endParaRPr>
            </a:p>
          </p:txBody>
        </p:sp>
      </p:grpSp>
      <p:sp>
        <p:nvSpPr>
          <p:cNvPr id="70" name=""/>
          <p:cNvSpPr/>
          <p:nvPr/>
        </p:nvSpPr>
        <p:spPr>
          <a:xfrm>
            <a:off x="4115520" y="3887280"/>
            <a:ext cx="3496680" cy="54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</a:pPr>
            <a:r>
              <a:rPr lang="fr-FR" sz="13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Points emblématiques frugaux :</a:t>
            </a:r>
            <a:endParaRPr lang="fr-FR" sz="13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105;p19"/>
          <p:cNvSpPr/>
          <p:nvPr/>
        </p:nvSpPr>
        <p:spPr>
          <a:xfrm>
            <a:off x="249120" y="138240"/>
            <a:ext cx="8643960" cy="519480"/>
          </a:xfrm>
          <a:prstGeom prst="rect">
            <a:avLst/>
          </a:prstGeom>
          <a:solidFill>
            <a:srgbClr val="73BA6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2800" b="0" u="none" strike="noStrike">
                <a:solidFill>
                  <a:schemeClr val="lt1"/>
                </a:solidFill>
                <a:effectLst/>
                <a:uFillTx/>
                <a:latin typeface="Arial"/>
                <a:ea typeface="Arial"/>
              </a:rPr>
              <a:t>Projet n°x : </a:t>
            </a:r>
            <a:r>
              <a:rPr lang="fr" sz="2800" b="0" u="none" strike="noStrike">
                <a:solidFill>
                  <a:schemeClr val="lt1"/>
                </a:solidFill>
                <a:effectLst/>
                <a:uFillTx/>
                <a:latin typeface="Calibri"/>
                <a:ea typeface="Calibri"/>
              </a:rPr>
              <a:t>(nom du projet) </a:t>
            </a:r>
            <a:endParaRPr lang="fr-FR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2" name="Google Shape;106;p19"/>
          <p:cNvSpPr/>
          <p:nvPr/>
        </p:nvSpPr>
        <p:spPr>
          <a:xfrm>
            <a:off x="306360" y="806400"/>
            <a:ext cx="336960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tIns="0" rIns="0" bIns="0" anchor="t">
            <a:noAutofit/>
          </a:bodyPr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1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AUTRES PHOTOS DU PROJET : 4 maximum</a:t>
            </a:r>
            <a:endParaRPr lang="fr-FR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fr" sz="10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lang="fr" sz="900" b="0" u="none" strike="noStrik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	</a:t>
            </a:r>
            <a:endParaRPr lang="fr-FR" sz="9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Collabora_Office/25.04.9.3$Linux_X86_64 LibreOffice_project/5a10f261459fd368a30c23ea50c724997affe415</Application>
  <AppVersion>15.0000</AppVersion>
  <Words>519</Words>
  <Paragraphs>145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fr-FR</dc:language>
  <cp:lastModifiedBy/>
  <dcterms:modified xsi:type="dcterms:W3CDTF">2026-05-06T17:22:04Z</dcterms:modified>
  <cp:revision>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17</vt:i4>
  </property>
  <property fmtid="{D5CDD505-2E9C-101B-9397-08002B2CF9AE}" pid="3" name="PresentationFormat">
    <vt:lpwstr>Affichage à l'écran (16:9)</vt:lpwstr>
  </property>
  <property fmtid="{D5CDD505-2E9C-101B-9397-08002B2CF9AE}" pid="4" name="Slides">
    <vt:i4>17</vt:i4>
  </property>
</Properties>
</file>